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97" r:id="rId2"/>
    <p:sldId id="274" r:id="rId3"/>
    <p:sldId id="287" r:id="rId4"/>
    <p:sldId id="257" r:id="rId5"/>
    <p:sldId id="276" r:id="rId6"/>
    <p:sldId id="277" r:id="rId7"/>
    <p:sldId id="278" r:id="rId8"/>
    <p:sldId id="282" r:id="rId9"/>
    <p:sldId id="275" r:id="rId10"/>
    <p:sldId id="279" r:id="rId11"/>
    <p:sldId id="280" r:id="rId12"/>
    <p:sldId id="281" r:id="rId13"/>
    <p:sldId id="284" r:id="rId14"/>
    <p:sldId id="283" r:id="rId15"/>
    <p:sldId id="296" r:id="rId16"/>
    <p:sldId id="294" r:id="rId17"/>
    <p:sldId id="293" r:id="rId18"/>
    <p:sldId id="285" r:id="rId19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1A635B8-249B-4A74-8255-04EDCE3CC94A}">
          <p14:sldIdLst>
            <p14:sldId id="297"/>
            <p14:sldId id="274"/>
          </p14:sldIdLst>
        </p14:section>
        <p14:section name="Grundlagen" id="{29B2E2A0-F508-40AC-9483-EE2C18C4EA89}">
          <p14:sldIdLst>
            <p14:sldId id="287"/>
            <p14:sldId id="257"/>
          </p14:sldIdLst>
        </p14:section>
        <p14:section name="schriftliche Note" id="{049F7A52-086E-4169-A226-DD2FD82B9B60}">
          <p14:sldIdLst>
            <p14:sldId id="276"/>
            <p14:sldId id="277"/>
            <p14:sldId id="278"/>
            <p14:sldId id="282"/>
            <p14:sldId id="275"/>
            <p14:sldId id="279"/>
            <p14:sldId id="280"/>
            <p14:sldId id="281"/>
            <p14:sldId id="284"/>
            <p14:sldId id="283"/>
            <p14:sldId id="296"/>
          </p14:sldIdLst>
        </p14:section>
        <p14:section name="mündlich-praktisch" id="{FC448F17-C153-4EAE-9711-E521A7F8C278}">
          <p14:sldIdLst>
            <p14:sldId id="294"/>
            <p14:sldId id="293"/>
            <p14:sldId id="285"/>
          </p14:sldIdLst>
        </p14:section>
        <p14:section name="Fehler und Schwierigkeiten" id="{29947547-C5F6-4696-9D2A-B15D36BC968C}">
          <p14:sldIdLst/>
        </p14:section>
        <p14:section name="konkretes Vorgehen" id="{9B765B54-F228-4BDB-88EC-4A51CA98A8B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968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pos="2880">
          <p15:clr>
            <a:srgbClr val="A4A3A4"/>
          </p15:clr>
        </p15:guide>
        <p15:guide id="5" pos="480">
          <p15:clr>
            <a:srgbClr val="A4A3A4"/>
          </p15:clr>
        </p15:guide>
        <p15:guide id="6" pos="5664">
          <p15:clr>
            <a:srgbClr val="A4A3A4"/>
          </p15:clr>
        </p15:guide>
        <p15:guide id="7" pos="5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ED4"/>
    <a:srgbClr val="61C3D7"/>
    <a:srgbClr val="79A6FF"/>
    <a:srgbClr val="808080"/>
    <a:srgbClr val="FCF600"/>
    <a:srgbClr val="FFFB57"/>
    <a:srgbClr val="FFFD99"/>
    <a:srgbClr val="F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500" autoAdjust="0"/>
    <p:restoredTop sz="77978" autoAdjust="0"/>
  </p:normalViewPr>
  <p:slideViewPr>
    <p:cSldViewPr showGuides="1">
      <p:cViewPr varScale="1">
        <p:scale>
          <a:sx n="53" d="100"/>
          <a:sy n="53" d="100"/>
        </p:scale>
        <p:origin x="-1548" y="-84"/>
      </p:cViewPr>
      <p:guideLst>
        <p:guide orient="horz" pos="1968"/>
        <p:guide orient="horz" pos="144"/>
        <p:guide orient="horz" pos="1104"/>
        <p:guide pos="2880"/>
        <p:guide pos="480"/>
        <p:guide pos="5664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698" y="-6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98856-203F-4E7A-9B06-693666B6D6F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1F192BC0-5946-4708-9ADD-DEB8753AE23C}">
      <dgm:prSet/>
      <dgm:spPr/>
      <dgm:t>
        <a:bodyPr/>
        <a:lstStyle/>
        <a:p>
          <a:r>
            <a:rPr lang="de-DE"/>
            <a:t>Beurteilungsbogen mit Aufgabenstellung liegt den SuS während der Bearbeitung vor.</a:t>
          </a:r>
        </a:p>
      </dgm:t>
    </dgm:pt>
    <dgm:pt modelId="{7F5912C5-3F83-4690-903D-AD17C10249F6}" type="parTrans" cxnId="{66E7F340-4F14-4854-8017-7D1901C6BD8B}">
      <dgm:prSet/>
      <dgm:spPr/>
      <dgm:t>
        <a:bodyPr/>
        <a:lstStyle/>
        <a:p>
          <a:endParaRPr lang="de-DE"/>
        </a:p>
      </dgm:t>
    </dgm:pt>
    <dgm:pt modelId="{938CE606-F212-4816-B6BF-C6B309D26B03}" type="sibTrans" cxnId="{66E7F340-4F14-4854-8017-7D1901C6BD8B}">
      <dgm:prSet/>
      <dgm:spPr/>
      <dgm:t>
        <a:bodyPr/>
        <a:lstStyle/>
        <a:p>
          <a:endParaRPr lang="de-DE"/>
        </a:p>
      </dgm:t>
    </dgm:pt>
    <dgm:pt modelId="{5AF3EEDF-9673-4F41-B847-392902915D3C}" type="pres">
      <dgm:prSet presAssocID="{AFD98856-203F-4E7A-9B06-693666B6D6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B34C080-6D98-4AD4-9A88-953863C0B443}" type="pres">
      <dgm:prSet presAssocID="{1F192BC0-5946-4708-9ADD-DEB8753AE23C}" presName="circle1" presStyleLbl="node1" presStyleIdx="0" presStyleCnt="1"/>
      <dgm:spPr/>
    </dgm:pt>
    <dgm:pt modelId="{27567D14-8179-400D-82F4-23C632F5823C}" type="pres">
      <dgm:prSet presAssocID="{1F192BC0-5946-4708-9ADD-DEB8753AE23C}" presName="space" presStyleCnt="0"/>
      <dgm:spPr/>
    </dgm:pt>
    <dgm:pt modelId="{724639A1-91D8-4594-BD63-0FF8D72E90A9}" type="pres">
      <dgm:prSet presAssocID="{1F192BC0-5946-4708-9ADD-DEB8753AE23C}" presName="rect1" presStyleLbl="alignAcc1" presStyleIdx="0" presStyleCnt="1"/>
      <dgm:spPr/>
      <dgm:t>
        <a:bodyPr/>
        <a:lstStyle/>
        <a:p>
          <a:endParaRPr lang="de-DE"/>
        </a:p>
      </dgm:t>
    </dgm:pt>
    <dgm:pt modelId="{5D792593-2E29-42D4-B2A3-C8BD4FF418F4}" type="pres">
      <dgm:prSet presAssocID="{1F192BC0-5946-4708-9ADD-DEB8753AE23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F183141-9A9B-43C7-BD70-16D24283BCF5}" type="presOf" srcId="{1F192BC0-5946-4708-9ADD-DEB8753AE23C}" destId="{724639A1-91D8-4594-BD63-0FF8D72E90A9}" srcOrd="0" destOrd="0" presId="urn:microsoft.com/office/officeart/2005/8/layout/target3"/>
    <dgm:cxn modelId="{6B528867-1767-43BE-AF71-5F84D41B5EF0}" type="presOf" srcId="{AFD98856-203F-4E7A-9B06-693666B6D6F1}" destId="{5AF3EEDF-9673-4F41-B847-392902915D3C}" srcOrd="0" destOrd="0" presId="urn:microsoft.com/office/officeart/2005/8/layout/target3"/>
    <dgm:cxn modelId="{3090AF17-3D69-436C-9644-3CDA0C8DE9E8}" type="presOf" srcId="{1F192BC0-5946-4708-9ADD-DEB8753AE23C}" destId="{5D792593-2E29-42D4-B2A3-C8BD4FF418F4}" srcOrd="1" destOrd="0" presId="urn:microsoft.com/office/officeart/2005/8/layout/target3"/>
    <dgm:cxn modelId="{66E7F340-4F14-4854-8017-7D1901C6BD8B}" srcId="{AFD98856-203F-4E7A-9B06-693666B6D6F1}" destId="{1F192BC0-5946-4708-9ADD-DEB8753AE23C}" srcOrd="0" destOrd="0" parTransId="{7F5912C5-3F83-4690-903D-AD17C10249F6}" sibTransId="{938CE606-F212-4816-B6BF-C6B309D26B03}"/>
    <dgm:cxn modelId="{FB9B7244-8005-481A-AEF3-647ADFF73460}" type="presParOf" srcId="{5AF3EEDF-9673-4F41-B847-392902915D3C}" destId="{2B34C080-6D98-4AD4-9A88-953863C0B443}" srcOrd="0" destOrd="0" presId="urn:microsoft.com/office/officeart/2005/8/layout/target3"/>
    <dgm:cxn modelId="{56CD1445-54ED-437C-9E6E-208A6E7C6045}" type="presParOf" srcId="{5AF3EEDF-9673-4F41-B847-392902915D3C}" destId="{27567D14-8179-400D-82F4-23C632F5823C}" srcOrd="1" destOrd="0" presId="urn:microsoft.com/office/officeart/2005/8/layout/target3"/>
    <dgm:cxn modelId="{92AADF3A-E25B-4540-BB6B-2A31714408CD}" type="presParOf" srcId="{5AF3EEDF-9673-4F41-B847-392902915D3C}" destId="{724639A1-91D8-4594-BD63-0FF8D72E90A9}" srcOrd="2" destOrd="0" presId="urn:microsoft.com/office/officeart/2005/8/layout/target3"/>
    <dgm:cxn modelId="{82509459-C6D3-47A6-A0F0-82BAE49CC95C}" type="presParOf" srcId="{5AF3EEDF-9673-4F41-B847-392902915D3C}" destId="{5D792593-2E29-42D4-B2A3-C8BD4FF418F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71800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30306"/>
            <a:ext cx="2971800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100A6DE-B8D3-4CA1-8E0B-AA56B3439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87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5153"/>
            <a:ext cx="5029200" cy="4466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71800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30306"/>
            <a:ext cx="2971800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3C0363C-1F66-420D-ADFC-5265E3DC9D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049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Animationen an oder aus: </a:t>
            </a:r>
          </a:p>
          <a:p>
            <a:r>
              <a:rPr lang="de-DE" dirty="0"/>
              <a:t>Bildschirmpräsentation | Bildschirmpräsentation einrichten | Präsentation ohne Animation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0363C-1F66-420D-ADFC-5265E3DC9DD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59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0363C-1F66-420D-ADFC-5265E3DC9DD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00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5E7A08-A918-4CBB-8944-570679218AC4}" type="slidenum">
              <a:rPr kumimoji="0" lang="de-DE" altLang="de-DE"/>
              <a:pPr>
                <a:spcBef>
                  <a:spcPct val="0"/>
                </a:spcBef>
              </a:pPr>
              <a:t>9</a:t>
            </a:fld>
            <a:endParaRPr kumimoji="0" lang="de-DE" alt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de-DE" altLang="de-DE" dirty="0">
                <a:latin typeface="Times New Roman" panose="02020603050405020304" pitchFamily="18" charset="0"/>
              </a:rPr>
              <a:t>(Produkt, Präsentation, Arbeitsverhalten)</a:t>
            </a:r>
          </a:p>
          <a:p>
            <a:endParaRPr lang="de-DE" altLang="de-DE" dirty="0">
              <a:latin typeface="Times New Roman" panose="02020603050405020304" pitchFamily="18" charset="0"/>
            </a:endParaRPr>
          </a:p>
          <a:p>
            <a:r>
              <a:rPr lang="de-DE" altLang="de-DE" dirty="0">
                <a:latin typeface="Times New Roman" panose="02020603050405020304" pitchFamily="18" charset="0"/>
              </a:rPr>
              <a:t>Berufliche Handlungskompetenz</a:t>
            </a:r>
          </a:p>
          <a:p>
            <a:endParaRPr lang="de-DE" altLang="de-DE" dirty="0">
              <a:latin typeface="Times New Roman" panose="02020603050405020304" pitchFamily="18" charset="0"/>
            </a:endParaRPr>
          </a:p>
          <a:p>
            <a:r>
              <a:rPr lang="de-DE" altLang="de-DE" dirty="0">
                <a:latin typeface="Times New Roman" panose="02020603050405020304" pitchFamily="18" charset="0"/>
              </a:rPr>
              <a:t>Verweis: Nachmittag</a:t>
            </a:r>
          </a:p>
        </p:txBody>
      </p:sp>
    </p:spTree>
    <p:extLst>
      <p:ext uri="{BB962C8B-B14F-4D97-AF65-F5344CB8AC3E}">
        <p14:creationId xmlns:p14="http://schemas.microsoft.com/office/powerpoint/2010/main" val="294133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6"/>
          <p:cNvSpPr>
            <a:spLocks noChangeShapeType="1"/>
          </p:cNvSpPr>
          <p:nvPr userDrawn="1"/>
        </p:nvSpPr>
        <p:spPr bwMode="auto">
          <a:xfrm>
            <a:off x="3048000" y="6400800"/>
            <a:ext cx="6096000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465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8212137" cy="1431925"/>
          </a:xfrm>
        </p:spPr>
        <p:txBody>
          <a:bodyPr tIns="45720" bIns="45720" anchor="b"/>
          <a:lstStyle>
            <a:lvl1pPr algn="r">
              <a:defRPr/>
            </a:lvl1pPr>
          </a:lstStyle>
          <a:p>
            <a:r>
              <a:rPr lang="de-DE" dirty="0"/>
              <a:t>Klicken Sie, um das Titelformat zu bearbeiten</a:t>
            </a:r>
          </a:p>
        </p:txBody>
      </p:sp>
      <p:sp>
        <p:nvSpPr>
          <p:cNvPr id="4465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2860675"/>
            <a:ext cx="8229600" cy="23209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7" name="Rectangle 7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B3CD-9495-4357-A876-B8DBE6FFD5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25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024A-5D23-4F08-9713-24668BD866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66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4200" y="231775"/>
            <a:ext cx="2057400" cy="6016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231775"/>
            <a:ext cx="6019800" cy="60166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D96E-6C80-40B8-8E39-4E5DCB336C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18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B306-370D-48B9-9B7C-7893426DBE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34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89753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0F96-F0F4-4646-994A-9B4657E938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71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3E26-2EE3-4A2C-AB26-3367CDF700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32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444C-6DB3-44D2-87B1-68DCE5CCA7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02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A15F5-C70E-47D7-AF75-20D4EA10B6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6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1EEC0-5EAE-4926-8ED5-E171B4B882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5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08DF6-D13E-481F-88D4-BF7B6D3259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19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AA55-7260-44F7-AAC2-2D615CC7DF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28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31775"/>
            <a:ext cx="8229600" cy="128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0000" rIns="91440" bIns="9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45508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400800"/>
            <a:ext cx="7620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445509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47241C-53D4-4269-BCEA-2420B06E3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Line 70"/>
          <p:cNvSpPr>
            <a:spLocks noChangeShapeType="1"/>
          </p:cNvSpPr>
          <p:nvPr userDrawn="1"/>
        </p:nvSpPr>
        <p:spPr bwMode="auto">
          <a:xfrm>
            <a:off x="3048000" y="6400800"/>
            <a:ext cx="6096000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031" name="Rectangle 71"/>
          <p:cNvSpPr>
            <a:spLocks noChangeArrowheads="1"/>
          </p:cNvSpPr>
          <p:nvPr userDrawn="1"/>
        </p:nvSpPr>
        <p:spPr bwMode="auto">
          <a:xfrm>
            <a:off x="-36512" y="0"/>
            <a:ext cx="251520" cy="6858000"/>
          </a:xfrm>
          <a:prstGeom prst="rect">
            <a:avLst/>
          </a:prstGeom>
          <a:gradFill rotWithShape="0">
            <a:gsLst>
              <a:gs pos="0">
                <a:srgbClr val="344A60"/>
              </a:gs>
              <a:gs pos="100000">
                <a:srgbClr val="70A0D0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735756"/>
          </a:xfrm>
        </p:spPr>
        <p:txBody>
          <a:bodyPr/>
          <a:lstStyle/>
          <a:p>
            <a:r>
              <a:rPr lang="de-DE" dirty="0" smtClean="0"/>
              <a:t>Hinweis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Diese Präsentation ist eine gekürzte Fassung der Präsentation, die im Oktober 2017 bei der Fortbildung zur Einführung in die Übungsfirmenarbeit verwendet wurde.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Einführung in die Übungsfirmenarbeit – Oktober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29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87CFB3-6793-4A16-8586-E04ECE1F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735756"/>
          </a:xfrm>
        </p:spPr>
        <p:txBody>
          <a:bodyPr/>
          <a:lstStyle/>
          <a:p>
            <a:r>
              <a:rPr lang="de-DE" dirty="0"/>
              <a:t>Elemente der schriftlichen Note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862D436-8E2D-4F07-9F03-84D945B8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(2) Berichte (Lernmappe, Portfolio, Berichtsheft…)</a:t>
            </a:r>
          </a:p>
          <a:p>
            <a:r>
              <a:rPr lang="de-DE" dirty="0"/>
              <a:t>Leistung über (fast) das ganze Schuljahr</a:t>
            </a:r>
          </a:p>
          <a:p>
            <a:r>
              <a:rPr lang="de-DE" dirty="0"/>
              <a:t>Beschreibung + Reflexion</a:t>
            </a:r>
          </a:p>
          <a:p>
            <a:r>
              <a:rPr lang="de-DE" dirty="0"/>
              <a:t>Eigenverantwortlich von den Schüler/-innen zu führen</a:t>
            </a:r>
          </a:p>
          <a:p>
            <a:r>
              <a:rPr lang="de-DE" dirty="0"/>
              <a:t>Wichtig: Regelmäßige oder gelegentliche Zwischenkontrollen mit Rückmeldung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146153BD-5D36-40DD-9953-D84E15D25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96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F25BDF-F427-4A23-BB14-79E4CAE9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1289753"/>
          </a:xfrm>
        </p:spPr>
        <p:txBody>
          <a:bodyPr/>
          <a:lstStyle/>
          <a:p>
            <a:r>
              <a:rPr lang="de-DE" dirty="0"/>
              <a:t>Tätigkeitsbericht als Bestandteil der Lernmappe</a:t>
            </a:r>
          </a:p>
        </p:txBody>
      </p:sp>
      <p:pic>
        <p:nvPicPr>
          <p:cNvPr id="6" name="Inhaltsplatzhalter 5" descr="Bildschirmausschnitt">
            <a:extLst>
              <a:ext uri="{FF2B5EF4-FFF2-40B4-BE49-F238E27FC236}">
                <a16:creationId xmlns:a16="http://schemas.microsoft.com/office/drawing/2014/main" xmlns="" id="{C238F6A9-CFE3-4A1A-8E8B-C7E221CD6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521528"/>
            <a:ext cx="6941809" cy="478779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F90FB7E-DA04-41A6-8666-ED9A4EC31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27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FDD0DF-AF07-4C0D-B8E6-4625CD96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735756"/>
          </a:xfrm>
        </p:spPr>
        <p:txBody>
          <a:bodyPr/>
          <a:lstStyle/>
          <a:p>
            <a:r>
              <a:rPr lang="de-DE" dirty="0"/>
              <a:t>Bewertungskriterien Lernmappe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A0E0A31-C2EE-4B18-9867-C4DA915DA0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xmlns="" id="{143CD86E-FFF1-4850-9964-4E17A5AE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573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Eine Lernmappe, in der pro Arbeitstag ein Tätigkeitsbericht und weitere Arbeitsergebnisse enthalt sind, kann z. B. nach folgenden Kriterien bewertet werden: </a:t>
            </a:r>
          </a:p>
          <a:p>
            <a:r>
              <a:rPr lang="de-DE" sz="2400" dirty="0"/>
              <a:t>Äußere Erscheinung, Vollständigkeit, Gestaltung</a:t>
            </a:r>
          </a:p>
          <a:p>
            <a:r>
              <a:rPr lang="de-DE" sz="2400" dirty="0"/>
              <a:t>Arbeit mit Aufgabenlisten</a:t>
            </a:r>
          </a:p>
          <a:p>
            <a:r>
              <a:rPr lang="de-DE" sz="2400" dirty="0"/>
              <a:t>Inhalt und Umfang der Tätigkeitsberichte</a:t>
            </a:r>
          </a:p>
          <a:p>
            <a:r>
              <a:rPr lang="de-DE" sz="2400" dirty="0"/>
              <a:t>Inhalt und Umfang der Reflexionen</a:t>
            </a:r>
          </a:p>
          <a:p>
            <a:r>
              <a:rPr lang="de-DE" sz="2400" dirty="0"/>
              <a:t>Anlagen</a:t>
            </a:r>
          </a:p>
          <a:p>
            <a:r>
              <a:rPr lang="de-DE" sz="2400" dirty="0"/>
              <a:t>Merkseite</a:t>
            </a:r>
          </a:p>
          <a:p>
            <a:r>
              <a:rPr lang="de-DE" sz="2400" dirty="0"/>
              <a:t>Rechtschreibung, Sprache</a:t>
            </a:r>
          </a:p>
        </p:txBody>
      </p:sp>
    </p:spTree>
    <p:extLst>
      <p:ext uri="{BB962C8B-B14F-4D97-AF65-F5344CB8AC3E}">
        <p14:creationId xmlns:p14="http://schemas.microsoft.com/office/powerpoint/2010/main" val="221548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465BC3-E5D1-46C0-8803-D8B598C8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735756"/>
          </a:xfrm>
        </p:spPr>
        <p:txBody>
          <a:bodyPr/>
          <a:lstStyle/>
          <a:p>
            <a:r>
              <a:rPr lang="de-DE" dirty="0"/>
              <a:t>Bewertung der Lernmappe mit Excel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5EFECE7-9F48-4A8B-AA1E-C24A136ECD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pic>
        <p:nvPicPr>
          <p:cNvPr id="5" name="Inhaltsplatzhalter 4" descr="Bildschirmausschnitt">
            <a:extLst>
              <a:ext uri="{FF2B5EF4-FFF2-40B4-BE49-F238E27FC236}">
                <a16:creationId xmlns:a16="http://schemas.microsoft.com/office/drawing/2014/main" xmlns="" id="{6BD0382B-5123-4423-B0F4-B62F0CB6A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" y="3857529"/>
            <a:ext cx="8768842" cy="189871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6DEC279B-FD69-4115-86A7-C050B5E47173}"/>
              </a:ext>
            </a:extLst>
          </p:cNvPr>
          <p:cNvSpPr txBox="1"/>
          <p:nvPr/>
        </p:nvSpPr>
        <p:spPr>
          <a:xfrm>
            <a:off x="539552" y="1412776"/>
            <a:ext cx="784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Bewertung der Lernmappen wird erleichtert durch Verwendung einer Excel-Tabelle, in der die Leistung stichwortartig dokumentiert und bepunktet wird. Die Note berechnet sich automatisch aus den erreichten Punkten.</a:t>
            </a:r>
          </a:p>
        </p:txBody>
      </p:sp>
    </p:spTree>
    <p:extLst>
      <p:ext uri="{BB962C8B-B14F-4D97-AF65-F5344CB8AC3E}">
        <p14:creationId xmlns:p14="http://schemas.microsoft.com/office/powerpoint/2010/main" val="143937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1D4CC6-9246-4719-ABFA-38764DD2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735756"/>
          </a:xfrm>
        </p:spPr>
        <p:txBody>
          <a:bodyPr/>
          <a:lstStyle/>
          <a:p>
            <a:r>
              <a:rPr lang="de-DE" dirty="0"/>
              <a:t>Elemente der schriftlichen Note (3)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AC38C5F-7B6C-4673-9ABA-5825FCDE9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(3) Weitere Ideen: </a:t>
            </a:r>
          </a:p>
          <a:p>
            <a:r>
              <a:rPr lang="de-DE" dirty="0"/>
              <a:t>Messenote (soweit schriftliche Ausarbeitung verlangt)</a:t>
            </a:r>
          </a:p>
          <a:p>
            <a:r>
              <a:rPr lang="de-DE" dirty="0"/>
              <a:t>Erstellen einer Info-Broschüre für die Patenfirma</a:t>
            </a:r>
          </a:p>
          <a:p>
            <a:r>
              <a:rPr lang="de-DE" dirty="0"/>
              <a:t>Einarbeitung neuer Mitarbeiter: Planung, Erstellen von Tutorials etc.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00E0B94-3062-412C-8338-B14B9E1961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44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3A9FA4-FF71-4FFB-B385-AACD634E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1289753"/>
          </a:xfrm>
        </p:spPr>
        <p:txBody>
          <a:bodyPr/>
          <a:lstStyle/>
          <a:p>
            <a:r>
              <a:rPr lang="de-DE" dirty="0"/>
              <a:t>Schwierigkeiten bei der Bewertung einzelner Leistungen in der </a:t>
            </a:r>
            <a:r>
              <a:rPr lang="de-DE" dirty="0" err="1"/>
              <a:t>Üfa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15C90D0-1B86-464F-BEB7-A098285B5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themengleichen Arbeitsproben: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Nicht alle </a:t>
            </a:r>
            <a:r>
              <a:rPr lang="de-DE" dirty="0" err="1"/>
              <a:t>SuS</a:t>
            </a:r>
            <a:r>
              <a:rPr lang="de-DE" dirty="0"/>
              <a:t> haben zuvor das gleiche gemacht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Problematisch v. a. für </a:t>
            </a:r>
            <a:r>
              <a:rPr lang="de-DE" dirty="0" err="1"/>
              <a:t>SuS</a:t>
            </a:r>
            <a:r>
              <a:rPr lang="de-DE" dirty="0"/>
              <a:t>, die an speziellen Themen / Projekten gearbeitet haben	</a:t>
            </a:r>
            <a:endParaRPr lang="de-DE" i="1" dirty="0">
              <a:solidFill>
                <a:srgbClr val="FF0000"/>
              </a:solidFill>
            </a:endParaRPr>
          </a:p>
          <a:p>
            <a:pPr marL="514350" indent="-457200">
              <a:buSzPct val="150000"/>
              <a:buFont typeface="Wingdings" panose="05000000000000000000" pitchFamily="2" charset="2"/>
              <a:buChar char="§"/>
              <a:tabLst>
                <a:tab pos="1524000" algn="l"/>
                <a:tab pos="5475288" algn="r"/>
              </a:tabLst>
            </a:pPr>
            <a:r>
              <a:rPr lang="de-DE" dirty="0"/>
              <a:t>Bei themenverschiedenen</a:t>
            </a:r>
            <a:br>
              <a:rPr lang="de-DE" dirty="0"/>
            </a:br>
            <a:r>
              <a:rPr lang="de-DE" dirty="0"/>
              <a:t> Arbeitsproben: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de-DE" dirty="0"/>
              <a:t>Gleich schwierige Aufgaben angestrebt? Erreicht?</a:t>
            </a:r>
          </a:p>
          <a:p>
            <a:pPr marL="514350" indent="-457200">
              <a:buSzPct val="150000"/>
              <a:buFont typeface="Wingdings" panose="05000000000000000000" pitchFamily="2" charset="2"/>
              <a:buChar char="§"/>
              <a:tabLst>
                <a:tab pos="1524000" algn="l"/>
              </a:tabLst>
            </a:pPr>
            <a:r>
              <a:rPr lang="de-DE" dirty="0"/>
              <a:t>Was wird überprüft? Fleiß, Wissen, Können…?</a:t>
            </a:r>
          </a:p>
          <a:p>
            <a:pPr marL="1314450" lvl="3" indent="0">
              <a:buSzPct val="150000"/>
              <a:buNone/>
              <a:tabLst>
                <a:tab pos="1617663" algn="l"/>
              </a:tabLst>
            </a:pPr>
            <a:r>
              <a:rPr lang="de-DE" dirty="0"/>
              <a:t>	Verschiedenartige Arbeitsproben wichtig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68ED1A2-5DFE-4880-A505-6BF3D08D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xmlns="" id="{5D5A5EE9-7AB9-4340-A446-DB631847DB0C}"/>
              </a:ext>
            </a:extLst>
          </p:cNvPr>
          <p:cNvSpPr/>
          <p:nvPr/>
        </p:nvSpPr>
        <p:spPr bwMode="auto">
          <a:xfrm>
            <a:off x="1547664" y="5589240"/>
            <a:ext cx="64807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xmlns="" id="{CE4BC950-79F7-4418-B55C-FDF7D1C7CD3D}"/>
              </a:ext>
            </a:extLst>
          </p:cNvPr>
          <p:cNvSpPr/>
          <p:nvPr/>
        </p:nvSpPr>
        <p:spPr bwMode="auto">
          <a:xfrm>
            <a:off x="6444208" y="3716660"/>
            <a:ext cx="2403376" cy="5764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i="1" dirty="0"/>
              <a:t>Gerechtigkeit?</a:t>
            </a:r>
            <a:endParaRPr kumimoji="0" lang="de-DE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687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F76252-4555-4DBD-A432-8F3ACEC5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1843751"/>
          </a:xfrm>
        </p:spPr>
        <p:txBody>
          <a:bodyPr/>
          <a:lstStyle/>
          <a:p>
            <a:r>
              <a:rPr lang="de-DE" altLang="de-DE" dirty="0"/>
              <a:t>Bewertung der mündlich-praktischen Leistung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677FFEA-C9E8-4D17-B486-1D87DCC2BC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6FF6C09E-7E78-41F8-A1AE-E8BDBEFE8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297820"/>
            <a:ext cx="683661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/>
              <a:t>Beobachtung und Bewertung von Arbeits- und Lernverhalten insgesamt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A3F232C0-F94A-4513-AEDF-C78E8481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212976"/>
            <a:ext cx="683661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/>
              <a:t>Beobachtung und Bewertung einzelner Aufgaben, z. B. Geschäftsbrief schreiben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xmlns="" id="{336C5247-BFB1-4EF1-8471-EA7754614C44}"/>
              </a:ext>
            </a:extLst>
          </p:cNvPr>
          <p:cNvSpPr/>
          <p:nvPr/>
        </p:nvSpPr>
        <p:spPr bwMode="auto">
          <a:xfrm>
            <a:off x="611560" y="1596503"/>
            <a:ext cx="1656184" cy="5631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Was?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xmlns="" id="{12376415-4183-44D9-B60D-92226D9B4F93}"/>
              </a:ext>
            </a:extLst>
          </p:cNvPr>
          <p:cNvSpPr/>
          <p:nvPr/>
        </p:nvSpPr>
        <p:spPr bwMode="auto">
          <a:xfrm>
            <a:off x="615716" y="4234920"/>
            <a:ext cx="1656184" cy="5631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Wie?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xmlns="" id="{3297C766-AA42-4F1B-9BBC-26F9125B29FB}"/>
              </a:ext>
            </a:extLst>
          </p:cNvPr>
          <p:cNvSpPr/>
          <p:nvPr/>
        </p:nvSpPr>
        <p:spPr bwMode="auto">
          <a:xfrm>
            <a:off x="635554" y="4997305"/>
            <a:ext cx="4368494" cy="5631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Mit welchen Instrumenten?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xmlns="" id="{2EAF5812-CBCF-4B5A-9C1D-E653CB6D53B8}"/>
              </a:ext>
            </a:extLst>
          </p:cNvPr>
          <p:cNvSpPr/>
          <p:nvPr/>
        </p:nvSpPr>
        <p:spPr bwMode="auto">
          <a:xfrm>
            <a:off x="635554" y="5699052"/>
            <a:ext cx="3072350" cy="5631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Wer wird beteiligt?</a:t>
            </a:r>
          </a:p>
        </p:txBody>
      </p:sp>
    </p:spTree>
    <p:extLst>
      <p:ext uri="{BB962C8B-B14F-4D97-AF65-F5344CB8AC3E}">
        <p14:creationId xmlns:p14="http://schemas.microsoft.com/office/powerpoint/2010/main" val="42915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e-DE" altLang="de-DE" sz="1200">
                <a:solidFill>
                  <a:schemeClr val="folHlink"/>
                </a:solidFill>
              </a:rPr>
              <a:t>Einführung in die Übungsfirmenarbeit – Oktober 2017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762000" y="1676400"/>
            <a:ext cx="7848600" cy="42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9A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de-DE" altLang="de-DE" sz="2400" dirty="0"/>
              <a:t>Kompetenzen auswählen 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de-DE" altLang="de-DE" sz="2400" dirty="0"/>
              <a:t>Welche Kompetenzen stehen im Bildungsplan?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de-DE" altLang="de-DE" sz="2400" dirty="0"/>
              <a:t>Welche weiteren Kompetenzen benötigen unsere Schülerinnen und Schüler?</a:t>
            </a:r>
          </a:p>
          <a:p>
            <a:pPr marL="685800">
              <a:buFont typeface="Wingdings" panose="05000000000000000000" pitchFamily="2" charset="2"/>
              <a:buChar char="Ø"/>
            </a:pPr>
            <a:r>
              <a:rPr lang="de-DE" altLang="de-DE" sz="2400" dirty="0"/>
              <a:t>Welche Kompetenzen kann ich als Lehrer vermitteln?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altLang="de-DE" sz="2400" dirty="0"/>
              <a:t>Beobachtbare Kriterien festlegen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altLang="de-DE" sz="2400" dirty="0"/>
              <a:t>Indikatoren erarbeiten</a:t>
            </a: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de-DE" altLang="de-DE" sz="2400" dirty="0"/>
              <a:t>Maßstäbe setzen</a:t>
            </a: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de-DE" altLang="de-DE" sz="2400" dirty="0"/>
              <a:t>Skalierungen festlegen</a:t>
            </a:r>
          </a:p>
          <a:p>
            <a:pPr marL="0" indent="0">
              <a:buNone/>
            </a:pPr>
            <a:endParaRPr lang="de-DE" altLang="de-DE" sz="2400" dirty="0"/>
          </a:p>
          <a:p>
            <a:pPr marL="800100" indent="-800100">
              <a:buFont typeface="+mj-lt"/>
              <a:buAutoNum type="arabicPeriod" startAt="2"/>
            </a:pPr>
            <a:endParaRPr lang="de-DE" altLang="de-DE" sz="2400" dirty="0"/>
          </a:p>
          <a:p>
            <a:pPr marL="857250" lvl="1" indent="-457200" eaLnBrk="1" hangingPunct="1"/>
            <a:endParaRPr lang="de-DE" altLang="de-DE" sz="2000" dirty="0"/>
          </a:p>
          <a:p>
            <a:pPr eaLnBrk="1" hangingPunct="1"/>
            <a:endParaRPr lang="de-DE" alt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FD9B687F-5D1A-45CA-B954-4E788752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1289753"/>
          </a:xfrm>
        </p:spPr>
        <p:txBody>
          <a:bodyPr/>
          <a:lstStyle/>
          <a:p>
            <a:r>
              <a:rPr lang="de-DE" altLang="de-DE" dirty="0"/>
              <a:t>Bewertungskriterien und Leistungserwartungen festlegen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77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5D541D3-CA9E-4BE0-B589-5144AA48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735756"/>
          </a:xfrm>
        </p:spPr>
        <p:txBody>
          <a:bodyPr/>
          <a:lstStyle/>
          <a:p>
            <a:r>
              <a:rPr lang="de-DE" dirty="0"/>
              <a:t>Kompetenz – Kriterium - Indikator </a:t>
            </a:r>
          </a:p>
        </p:txBody>
      </p:sp>
      <p:pic>
        <p:nvPicPr>
          <p:cNvPr id="6" name="Inhaltsplatzhalter 5" descr="Bildschirmausschnitt">
            <a:extLst>
              <a:ext uri="{FF2B5EF4-FFF2-40B4-BE49-F238E27FC236}">
                <a16:creationId xmlns:a16="http://schemas.microsoft.com/office/drawing/2014/main" xmlns="" id="{13F26D71-728C-4066-A603-93702D9C0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0206"/>
            <a:ext cx="4896544" cy="2583959"/>
          </a:xfr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13C088D1-34AB-4F6A-8C73-989ECE448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AE171D4-C033-4101-9406-BAD80D55E9D4}"/>
              </a:ext>
            </a:extLst>
          </p:cNvPr>
          <p:cNvSpPr txBox="1"/>
          <p:nvPr/>
        </p:nvSpPr>
        <p:spPr>
          <a:xfrm>
            <a:off x="467544" y="3866467"/>
            <a:ext cx="4896544" cy="1692771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dirty="0"/>
              <a:t>Mögliche </a:t>
            </a:r>
            <a:r>
              <a:rPr lang="de-DE" b="1" dirty="0"/>
              <a:t>Kriterien</a:t>
            </a:r>
            <a:r>
              <a:rPr lang="de-DE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Arbeitsqualität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Engagement und Verantwortung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Problemlöse- und Lernfähigkeit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Kommunikationsfähigkeit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978DB01B-B2A0-4B6A-A45A-F847052C6902}"/>
              </a:ext>
            </a:extLst>
          </p:cNvPr>
          <p:cNvSpPr txBox="1"/>
          <p:nvPr/>
        </p:nvSpPr>
        <p:spPr>
          <a:xfrm>
            <a:off x="5508104" y="1772816"/>
            <a:ext cx="3462241" cy="37240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dirty="0"/>
              <a:t>Mögliche </a:t>
            </a:r>
            <a:r>
              <a:rPr lang="de-DE" b="1" dirty="0"/>
              <a:t>Indikatoren</a:t>
            </a:r>
            <a:r>
              <a:rPr lang="de-DE" dirty="0"/>
              <a:t> für Arbeitsqualität bei dieser Kompetenz: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Formal richtiger Brief?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Angemessener Inhalt?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Fachbegriffe richtig verwendet?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Angebotsvorlage richtig verwendet?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5F7F0E8E-0748-4ECF-9B2F-1760AD7035A8}"/>
              </a:ext>
            </a:extLst>
          </p:cNvPr>
          <p:cNvSpPr txBox="1"/>
          <p:nvPr/>
        </p:nvSpPr>
        <p:spPr>
          <a:xfrm>
            <a:off x="2411760" y="3358539"/>
            <a:ext cx="295232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i="1" dirty="0"/>
              <a:t>Bildungsplan BK 1 </a:t>
            </a:r>
            <a:r>
              <a:rPr lang="de-DE" sz="1800" i="1" dirty="0" err="1"/>
              <a:t>Üfa</a:t>
            </a:r>
            <a:endParaRPr lang="de-DE" sz="1800" i="1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20A32DB2-203F-46FF-ADD2-CDAF269AB8F6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5816" y="3525998"/>
            <a:ext cx="2808312" cy="963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4" name="Eingekerbter Richtungspfeil 5">
            <a:extLst>
              <a:ext uri="{FF2B5EF4-FFF2-40B4-BE49-F238E27FC236}">
                <a16:creationId xmlns:a16="http://schemas.microsoft.com/office/drawing/2014/main" xmlns="" id="{335022E3-2079-4C90-8A06-F1B18648F2B9}"/>
              </a:ext>
            </a:extLst>
          </p:cNvPr>
          <p:cNvSpPr/>
          <p:nvPr/>
        </p:nvSpPr>
        <p:spPr bwMode="auto">
          <a:xfrm>
            <a:off x="701493" y="5661761"/>
            <a:ext cx="2662064" cy="55251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</a:rPr>
              <a:t>Kompetenz</a:t>
            </a:r>
          </a:p>
        </p:txBody>
      </p:sp>
      <p:sp>
        <p:nvSpPr>
          <p:cNvPr id="15" name="Eingekerbter Richtungspfeil 6">
            <a:extLst>
              <a:ext uri="{FF2B5EF4-FFF2-40B4-BE49-F238E27FC236}">
                <a16:creationId xmlns:a16="http://schemas.microsoft.com/office/drawing/2014/main" xmlns="" id="{013F057E-F82B-414E-A5EE-575882BC67E4}"/>
              </a:ext>
            </a:extLst>
          </p:cNvPr>
          <p:cNvSpPr/>
          <p:nvPr/>
        </p:nvSpPr>
        <p:spPr bwMode="auto">
          <a:xfrm>
            <a:off x="3256661" y="5661761"/>
            <a:ext cx="2662064" cy="55251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</a:rPr>
              <a:t>Kriterien</a:t>
            </a:r>
          </a:p>
        </p:txBody>
      </p:sp>
      <p:sp>
        <p:nvSpPr>
          <p:cNvPr id="16" name="Eingekerbter Richtungspfeil 7">
            <a:extLst>
              <a:ext uri="{FF2B5EF4-FFF2-40B4-BE49-F238E27FC236}">
                <a16:creationId xmlns:a16="http://schemas.microsoft.com/office/drawing/2014/main" xmlns="" id="{CC93A202-91B2-4A1D-8522-0D7A012A313C}"/>
              </a:ext>
            </a:extLst>
          </p:cNvPr>
          <p:cNvSpPr/>
          <p:nvPr/>
        </p:nvSpPr>
        <p:spPr bwMode="auto">
          <a:xfrm>
            <a:off x="5811829" y="5676634"/>
            <a:ext cx="2662064" cy="55251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</a:rPr>
              <a:t>Indikatoren</a:t>
            </a:r>
          </a:p>
        </p:txBody>
      </p:sp>
    </p:spTree>
    <p:extLst>
      <p:ext uri="{BB962C8B-B14F-4D97-AF65-F5344CB8AC3E}">
        <p14:creationId xmlns:p14="http://schemas.microsoft.com/office/powerpoint/2010/main" val="9449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779463" y="1328559"/>
            <a:ext cx="8212137" cy="1200329"/>
          </a:xfrm>
        </p:spPr>
        <p:txBody>
          <a:bodyPr/>
          <a:lstStyle/>
          <a:p>
            <a:pPr algn="ctr"/>
            <a:r>
              <a:rPr lang="de-DE" dirty="0"/>
              <a:t>Leistungsbewertung </a:t>
            </a:r>
            <a:br>
              <a:rPr lang="de-DE" dirty="0"/>
            </a:br>
            <a:r>
              <a:rPr lang="de-DE" dirty="0"/>
              <a:t>in der Übungsfirma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683568" y="6515100"/>
            <a:ext cx="7620000" cy="342900"/>
          </a:xfrm>
        </p:spPr>
        <p:txBody>
          <a:bodyPr/>
          <a:lstStyle/>
          <a:p>
            <a:pPr>
              <a:defRPr/>
            </a:pPr>
            <a:r>
              <a:rPr lang="de-DE" dirty="0"/>
              <a:t>Einführung in die Übungsfirmenarbeit – Oktober 2017</a:t>
            </a:r>
          </a:p>
        </p:txBody>
      </p:sp>
      <p:pic>
        <p:nvPicPr>
          <p:cNvPr id="8" name="Grafik 7" descr="Ein Bild, das Spielzeug enthält.&#10;&#10;Mit hoher Zuverlässigkeit generierte Beschreibung">
            <a:extLst>
              <a:ext uri="{FF2B5EF4-FFF2-40B4-BE49-F238E27FC236}">
                <a16:creationId xmlns:a16="http://schemas.microsoft.com/office/drawing/2014/main" xmlns="" id="{48CA0B98-5146-4BC6-A16E-7DF9E2ED3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980728"/>
            <a:ext cx="6184429" cy="61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1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4024D8-FA6D-4EBC-AD8B-7E459FAB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1289753"/>
          </a:xfrm>
        </p:spPr>
        <p:txBody>
          <a:bodyPr/>
          <a:lstStyle/>
          <a:p>
            <a:r>
              <a:rPr lang="de-DE" dirty="0"/>
              <a:t>Rechtliche Grundlage: Notenbildungsverordnung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3C227A6-0F36-486A-8501-472D3FF6B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Grundlage der Leistungsbewertung: alle vom Schüler erbrachten Leistungen</a:t>
            </a:r>
          </a:p>
          <a:p>
            <a:pPr lvl="1"/>
            <a:r>
              <a:rPr lang="de-DE" dirty="0"/>
              <a:t>Schriftlich</a:t>
            </a:r>
          </a:p>
          <a:p>
            <a:pPr lvl="1"/>
            <a:r>
              <a:rPr lang="de-DE" dirty="0"/>
              <a:t>Mündlich</a:t>
            </a:r>
          </a:p>
          <a:p>
            <a:pPr lvl="1"/>
            <a:r>
              <a:rPr lang="de-DE" dirty="0"/>
              <a:t>Praktisch</a:t>
            </a:r>
          </a:p>
          <a:p>
            <a:r>
              <a:rPr lang="de-DE" dirty="0"/>
              <a:t>Note = pädagogisch-fachliche Gesamtwertung der erbrachten Leistungen</a:t>
            </a:r>
          </a:p>
          <a:p>
            <a:r>
              <a:rPr lang="de-DE" dirty="0"/>
              <a:t>Kriterien der Bewertung sind darzulegen</a:t>
            </a:r>
          </a:p>
          <a:p>
            <a:r>
              <a:rPr lang="de-DE" dirty="0"/>
              <a:t>Aktueller Stand und Einzelnoten sind mitzuteilen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EE26564-05AA-4C98-8BF8-69DC9605C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xmlns="" id="{6A23294B-DB5B-4B25-9741-B7F6C38175D6}"/>
              </a:ext>
            </a:extLst>
          </p:cNvPr>
          <p:cNvSpPr/>
          <p:nvPr/>
        </p:nvSpPr>
        <p:spPr bwMode="auto">
          <a:xfrm>
            <a:off x="3131840" y="3356992"/>
            <a:ext cx="216024" cy="79208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C9E4701A-2E71-4EB1-BCEA-5FFEEB77ACAC}"/>
              </a:ext>
            </a:extLst>
          </p:cNvPr>
          <p:cNvSpPr/>
          <p:nvPr/>
        </p:nvSpPr>
        <p:spPr bwMode="auto">
          <a:xfrm>
            <a:off x="3635896" y="3429000"/>
            <a:ext cx="3888432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Meist zusammengefasst</a:t>
            </a:r>
          </a:p>
        </p:txBody>
      </p:sp>
    </p:spTree>
    <p:extLst>
      <p:ext uri="{BB962C8B-B14F-4D97-AF65-F5344CB8AC3E}">
        <p14:creationId xmlns:p14="http://schemas.microsoft.com/office/powerpoint/2010/main" val="366567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756"/>
          </a:xfrm>
        </p:spPr>
        <p:txBody>
          <a:bodyPr/>
          <a:lstStyle/>
          <a:p>
            <a:pPr algn="ctr"/>
            <a:r>
              <a:rPr lang="de-DE" dirty="0"/>
              <a:t>Grundlagen der Leistungsbewertung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/>
          <a:lstStyle/>
          <a:p>
            <a:r>
              <a:rPr lang="de-DE" dirty="0"/>
              <a:t>Übungsfirma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9861" y="1817900"/>
            <a:ext cx="7892139" cy="2904757"/>
          </a:xfrm>
        </p:spPr>
        <p:txBody>
          <a:bodyPr/>
          <a:lstStyle/>
          <a:p>
            <a:pPr marL="0" indent="-400050"/>
            <a:r>
              <a:rPr lang="de-DE" altLang="de-DE" dirty="0"/>
              <a:t>Schriftliche Note: 4 schriftliche Leistungsnachweise, z. B. Arbeitsproben, Berichte, Dokumentationen u. ä. </a:t>
            </a:r>
          </a:p>
          <a:p>
            <a:pPr marL="0" indent="-400050"/>
            <a:r>
              <a:rPr lang="de-DE" altLang="de-DE" dirty="0"/>
              <a:t>Mündlich-praktische Note: mündliche Äußerungen, Arbeits- und Lernverhalten im </a:t>
            </a:r>
            <a:r>
              <a:rPr lang="de-DE" altLang="de-DE" dirty="0" err="1"/>
              <a:t>Üfa</a:t>
            </a:r>
            <a:r>
              <a:rPr lang="de-DE" altLang="de-DE" dirty="0"/>
              <a:t>-Unterricht, evtl. Präsentationen u. ä. (</a:t>
            </a:r>
            <a:r>
              <a:rPr lang="de-DE" altLang="de-DE" i="1" dirty="0"/>
              <a:t>siehe Kompetenzraster</a:t>
            </a:r>
            <a:r>
              <a:rPr lang="de-DE" altLang="de-DE" dirty="0"/>
              <a:t>)</a:t>
            </a:r>
          </a:p>
          <a:p>
            <a:pPr marL="0" indent="-400050"/>
            <a:endParaRPr lang="de-DE" altLang="de-DE" dirty="0"/>
          </a:p>
          <a:p>
            <a:pPr marL="0" indent="-400050"/>
            <a:endParaRPr lang="de-DE" altLang="de-DE" dirty="0"/>
          </a:p>
          <a:p>
            <a:pPr marL="342900" lvl="1" indent="-342900">
              <a:buSzPct val="75000"/>
            </a:pPr>
            <a:endParaRPr lang="de-DE" altLang="de-DE" dirty="0"/>
          </a:p>
          <a:p>
            <a:pPr marL="342900" lvl="1" indent="-342900">
              <a:buSzPct val="75000"/>
            </a:pPr>
            <a:endParaRPr lang="de-DE" altLang="de-DE" dirty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2571453" y="4983559"/>
            <a:ext cx="5925310" cy="461665"/>
          </a:xfrm>
          <a:prstGeom prst="rect">
            <a:avLst/>
          </a:prstGeom>
          <a:gradFill flip="none" rotWithShape="1">
            <a:gsLst>
              <a:gs pos="0">
                <a:srgbClr val="FF6F6F">
                  <a:tint val="66000"/>
                  <a:satMod val="160000"/>
                </a:srgbClr>
              </a:gs>
              <a:gs pos="50000">
                <a:srgbClr val="FF6F6F">
                  <a:tint val="44500"/>
                  <a:satMod val="160000"/>
                </a:srgbClr>
              </a:gs>
              <a:gs pos="100000">
                <a:srgbClr val="FF6F6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dirty="0">
                <a:latin typeface="Verdana" panose="020B0604030504040204" pitchFamily="34" charset="0"/>
              </a:rPr>
              <a:t>Fakultativ: Arbeitszeugnis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xmlns="" id="{18834545-1845-408D-A931-775B1AF00041}"/>
              </a:ext>
            </a:extLst>
          </p:cNvPr>
          <p:cNvSpPr/>
          <p:nvPr/>
        </p:nvSpPr>
        <p:spPr bwMode="auto">
          <a:xfrm>
            <a:off x="1403648" y="4107737"/>
            <a:ext cx="1008112" cy="4601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xmlns="" id="{EC7C46B6-CAA6-4837-9684-48C5C248E970}"/>
              </a:ext>
            </a:extLst>
          </p:cNvPr>
          <p:cNvSpPr/>
          <p:nvPr/>
        </p:nvSpPr>
        <p:spPr bwMode="auto">
          <a:xfrm>
            <a:off x="1403648" y="4971812"/>
            <a:ext cx="1008112" cy="46017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xmlns="" id="{1247C911-F783-4284-8B1B-127BCB3E3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453" y="4107737"/>
            <a:ext cx="5925310" cy="457200"/>
          </a:xfrm>
          <a:prstGeom prst="rect">
            <a:avLst/>
          </a:prstGeom>
          <a:solidFill>
            <a:srgbClr val="FF6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dirty="0">
                <a:latin typeface="Verdana" panose="020B0604030504040204" pitchFamily="34" charset="0"/>
              </a:rPr>
              <a:t>Note im Fach Übungsfirma</a:t>
            </a:r>
          </a:p>
        </p:txBody>
      </p:sp>
    </p:spTree>
    <p:extLst>
      <p:ext uri="{BB962C8B-B14F-4D97-AF65-F5344CB8AC3E}">
        <p14:creationId xmlns:p14="http://schemas.microsoft.com/office/powerpoint/2010/main" val="28486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616923-8296-4A78-B183-AF028B41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735756"/>
          </a:xfrm>
        </p:spPr>
        <p:txBody>
          <a:bodyPr/>
          <a:lstStyle/>
          <a:p>
            <a:r>
              <a:rPr lang="de-DE" dirty="0"/>
              <a:t>Elemente der schriftlichen Note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9159F16-8B45-4C2A-857E-C90F4376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(1) Arbeitsproben</a:t>
            </a:r>
          </a:p>
          <a:p>
            <a:r>
              <a:rPr lang="de-DE" dirty="0"/>
              <a:t>Themengleich oder individuelle Themen</a:t>
            </a:r>
          </a:p>
          <a:p>
            <a:r>
              <a:rPr lang="de-DE" dirty="0"/>
              <a:t>Mögliche Inhalte: </a:t>
            </a:r>
          </a:p>
          <a:p>
            <a:pPr lvl="1"/>
            <a:r>
              <a:rPr lang="de-DE" dirty="0"/>
              <a:t>Ausführen einer Tätigkeit + dokumentieren</a:t>
            </a:r>
          </a:p>
          <a:p>
            <a:pPr lvl="1"/>
            <a:r>
              <a:rPr lang="de-DE" dirty="0"/>
              <a:t>kritische Stellungnahme</a:t>
            </a:r>
          </a:p>
          <a:p>
            <a:pPr lvl="1"/>
            <a:r>
              <a:rPr lang="de-DE" dirty="0"/>
              <a:t>Entwicklung eigener Ideen für die </a:t>
            </a:r>
            <a:r>
              <a:rPr lang="de-DE" dirty="0" err="1"/>
              <a:t>Üfa</a:t>
            </a:r>
            <a:endParaRPr lang="de-DE" dirty="0"/>
          </a:p>
          <a:p>
            <a:r>
              <a:rPr lang="de-DE" dirty="0"/>
              <a:t>Form:</a:t>
            </a:r>
          </a:p>
          <a:p>
            <a:pPr lvl="1"/>
            <a:r>
              <a:rPr lang="de-DE" dirty="0"/>
              <a:t>Schriftlich</a:t>
            </a:r>
          </a:p>
          <a:p>
            <a:pPr lvl="1"/>
            <a:r>
              <a:rPr lang="de-DE" dirty="0"/>
              <a:t>Praktische Elemente, z. B. Verwendung der Unternehmenssoftware mit Druck eines Ergebnisses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150904F8-AAF1-49AD-AC9B-5C676E8D8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0" y="6453336"/>
            <a:ext cx="7620000" cy="342900"/>
          </a:xfrm>
        </p:spPr>
        <p:txBody>
          <a:bodyPr/>
          <a:lstStyle/>
          <a:p>
            <a:pPr>
              <a:defRPr/>
            </a:pPr>
            <a:r>
              <a:rPr lang="de-DE" dirty="0"/>
              <a:t>Einführung in die Übungsfirmenarbeit – Oktober 2017</a:t>
            </a:r>
          </a:p>
        </p:txBody>
      </p:sp>
    </p:spTree>
    <p:extLst>
      <p:ext uri="{BB962C8B-B14F-4D97-AF65-F5344CB8AC3E}">
        <p14:creationId xmlns:p14="http://schemas.microsoft.com/office/powerpoint/2010/main" val="354318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63BCC45-B6E4-4CB6-8644-FE080B0E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735756"/>
          </a:xfrm>
        </p:spPr>
        <p:txBody>
          <a:bodyPr/>
          <a:lstStyle/>
          <a:p>
            <a:r>
              <a:rPr lang="de-DE" dirty="0"/>
              <a:t>Arbeitsproben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E08D92B-B3AE-4E61-807F-30C8FB0D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114" y="1512465"/>
            <a:ext cx="8229600" cy="4343400"/>
          </a:xfrm>
        </p:spPr>
        <p:txBody>
          <a:bodyPr/>
          <a:lstStyle/>
          <a:p>
            <a:r>
              <a:rPr lang="de-DE" dirty="0"/>
              <a:t>Organisationsform:</a:t>
            </a:r>
          </a:p>
          <a:p>
            <a:pPr lvl="1"/>
            <a:r>
              <a:rPr lang="de-DE" dirty="0"/>
              <a:t>i. d. R. Einzelarbeit</a:t>
            </a:r>
          </a:p>
          <a:p>
            <a:pPr lvl="1"/>
            <a:r>
              <a:rPr lang="de-DE" dirty="0"/>
              <a:t>Teamarbeit – </a:t>
            </a:r>
            <a:r>
              <a:rPr lang="de-DE" i="1" dirty="0"/>
              <a:t>Achtung bei der Bewertung!</a:t>
            </a:r>
          </a:p>
          <a:p>
            <a:pPr lvl="1"/>
            <a:r>
              <a:rPr lang="de-DE" dirty="0"/>
              <a:t>Innerhalb eines bestimmten Zeitraumes </a:t>
            </a:r>
            <a:br>
              <a:rPr lang="de-DE" dirty="0"/>
            </a:br>
            <a:r>
              <a:rPr lang="de-DE" dirty="0"/>
              <a:t>(z. B. 3 Schulstunden) in der </a:t>
            </a:r>
            <a:r>
              <a:rPr lang="de-DE" dirty="0" err="1"/>
              <a:t>Üfa</a:t>
            </a:r>
            <a:endParaRPr lang="de-DE" dirty="0"/>
          </a:p>
          <a:p>
            <a:pPr lvl="1"/>
            <a:r>
              <a:rPr lang="de-DE" dirty="0"/>
              <a:t>Projektartig über einen längeren Zeitraum</a:t>
            </a:r>
          </a:p>
          <a:p>
            <a:r>
              <a:rPr lang="de-DE" dirty="0"/>
              <a:t>Bewertet wird:</a:t>
            </a:r>
          </a:p>
          <a:p>
            <a:pPr lvl="1"/>
            <a:r>
              <a:rPr lang="de-DE" dirty="0"/>
              <a:t>Ausdruck, Dokumentation, Mappe</a:t>
            </a:r>
          </a:p>
          <a:p>
            <a:pPr lvl="1"/>
            <a:r>
              <a:rPr lang="de-DE" dirty="0"/>
              <a:t>Evtl. Präsentation – </a:t>
            </a:r>
            <a:r>
              <a:rPr lang="de-DE" i="1" dirty="0"/>
              <a:t>separate mdl. Note?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E7BC218-28EC-4AED-9B26-7B20BC0E05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48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CF6ABA-AE0A-41AE-8E2B-874A3353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31775"/>
            <a:ext cx="8892480" cy="1289753"/>
          </a:xfrm>
        </p:spPr>
        <p:txBody>
          <a:bodyPr/>
          <a:lstStyle/>
          <a:p>
            <a:r>
              <a:rPr lang="de-DE" dirty="0"/>
              <a:t>Beispiele themengleiche Arbeitsproben</a:t>
            </a:r>
          </a:p>
        </p:txBody>
      </p:sp>
      <p:pic>
        <p:nvPicPr>
          <p:cNvPr id="6" name="Inhaltsplatzhalter 5" descr="Bildschirmausschnitt">
            <a:extLst>
              <a:ext uri="{FF2B5EF4-FFF2-40B4-BE49-F238E27FC236}">
                <a16:creationId xmlns:a16="http://schemas.microsoft.com/office/drawing/2014/main" xmlns="" id="{489D2BB5-F528-405B-AA03-9832D65EB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5466"/>
            <a:ext cx="7087589" cy="3029373"/>
          </a:xfrm>
          <a:ln>
            <a:solidFill>
              <a:srgbClr val="0070C0"/>
            </a:solidFill>
          </a:ln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689883F-095F-4296-B9CD-7234171B99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pic>
        <p:nvPicPr>
          <p:cNvPr id="8" name="Grafik 7" descr="Bildschirmausschnitt">
            <a:extLst>
              <a:ext uri="{FF2B5EF4-FFF2-40B4-BE49-F238E27FC236}">
                <a16:creationId xmlns:a16="http://schemas.microsoft.com/office/drawing/2014/main" xmlns="" id="{DABF27BB-D565-4482-A1D2-4A6F0A6BD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6125"/>
            <a:ext cx="6211167" cy="207674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3153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0003EF4-2B58-4F3F-A284-7A86E96F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1775"/>
            <a:ext cx="8229600" cy="735756"/>
          </a:xfrm>
        </p:spPr>
        <p:txBody>
          <a:bodyPr/>
          <a:lstStyle/>
          <a:p>
            <a:r>
              <a:rPr lang="de-DE" dirty="0"/>
              <a:t>Beispiel individuelle Arbeitsprobe</a:t>
            </a:r>
          </a:p>
        </p:txBody>
      </p:sp>
      <p:pic>
        <p:nvPicPr>
          <p:cNvPr id="6" name="Inhaltsplatzhalter 5" descr="Bildschirmausschnitt">
            <a:extLst>
              <a:ext uri="{FF2B5EF4-FFF2-40B4-BE49-F238E27FC236}">
                <a16:creationId xmlns:a16="http://schemas.microsoft.com/office/drawing/2014/main" xmlns="" id="{51E91940-644A-4A11-9043-6C339259C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342710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3B7A58B2-9184-4637-86E6-89AC950F95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Einführung in die Übungsfirmenarbeit – Oktober 2017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6DE3E09E-0E6C-470F-A2B2-403F48B7B337}"/>
              </a:ext>
            </a:extLst>
          </p:cNvPr>
          <p:cNvSpPr txBox="1"/>
          <p:nvPr/>
        </p:nvSpPr>
        <p:spPr>
          <a:xfrm>
            <a:off x="762000" y="5013176"/>
            <a:ext cx="697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Bewertet werden die Dokumentation sowie die Präsentation anhand genannter Kriterien.</a:t>
            </a:r>
          </a:p>
        </p:txBody>
      </p:sp>
    </p:spTree>
    <p:extLst>
      <p:ext uri="{BB962C8B-B14F-4D97-AF65-F5344CB8AC3E}">
        <p14:creationId xmlns:p14="http://schemas.microsoft.com/office/powerpoint/2010/main" val="68039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folHlink"/>
                </a:solidFill>
                <a:latin typeface="Verdana" panose="020B0604030504040204" pitchFamily="34" charset="0"/>
              </a:rPr>
              <a:t>Einführung in die Übungsfirmenarbeit – Oktober 2017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1775"/>
            <a:ext cx="8229600" cy="1289753"/>
          </a:xfrm>
        </p:spPr>
        <p:txBody>
          <a:bodyPr/>
          <a:lstStyle/>
          <a:p>
            <a:pPr algn="ctr" eaLnBrk="1" hangingPunct="1"/>
            <a:r>
              <a:rPr lang="de-DE" altLang="de-DE" dirty="0"/>
              <a:t>Beurteilungsbogen für eine individuelle Arbeitsprobe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0C4BE939-D2FB-41CE-8333-12F9824C25E5}"/>
              </a:ext>
            </a:extLst>
          </p:cNvPr>
          <p:cNvGrpSpPr/>
          <p:nvPr/>
        </p:nvGrpSpPr>
        <p:grpSpPr>
          <a:xfrm>
            <a:off x="1096803" y="1721639"/>
            <a:ext cx="7435759" cy="4043306"/>
            <a:chOff x="1158920" y="1970364"/>
            <a:chExt cx="7435759" cy="4043306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/>
            <a:srcRect l="35960" t="82270" r="36053" b="8475"/>
            <a:stretch/>
          </p:blipFill>
          <p:spPr>
            <a:xfrm>
              <a:off x="1221060" y="4747472"/>
              <a:ext cx="6807324" cy="1266198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/>
            <a:srcRect l="35622" t="71377" r="36172" b="22271"/>
            <a:stretch/>
          </p:blipFill>
          <p:spPr>
            <a:xfrm>
              <a:off x="1158920" y="3902298"/>
              <a:ext cx="7231746" cy="916087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3"/>
            <a:srcRect l="35622" t="44865" r="35657" b="49049"/>
            <a:stretch/>
          </p:blipFill>
          <p:spPr>
            <a:xfrm>
              <a:off x="1158920" y="1970364"/>
              <a:ext cx="7435759" cy="886378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l="35622" t="57885" r="35821" b="36366"/>
            <a:stretch/>
          </p:blipFill>
          <p:spPr>
            <a:xfrm>
              <a:off x="1158920" y="2960884"/>
              <a:ext cx="7394472" cy="837272"/>
            </a:xfrm>
            <a:prstGeom prst="rect">
              <a:avLst/>
            </a:prstGeom>
          </p:spPr>
        </p:pic>
      </p:grp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5C901782-6755-44BE-8AE9-2AE4D0F1CFBF}"/>
              </a:ext>
            </a:extLst>
          </p:cNvPr>
          <p:cNvGraphicFramePr/>
          <p:nvPr/>
        </p:nvGraphicFramePr>
        <p:xfrm>
          <a:off x="945909" y="5380571"/>
          <a:ext cx="7394472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0320408"/>
      </p:ext>
    </p:extLst>
  </p:cSld>
  <p:clrMapOvr>
    <a:masterClrMapping/>
  </p:clrMapOvr>
</p:sld>
</file>

<file path=ppt/theme/theme1.xml><?xml version="1.0" encoding="utf-8"?>
<a:theme xmlns:a="http://schemas.openxmlformats.org/drawingml/2006/main" name="Streifen">
  <a:themeElements>
    <a:clrScheme name="Benutzerdefiniert 5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6699FF"/>
      </a:accent1>
      <a:accent2>
        <a:srgbClr val="33CCCC"/>
      </a:accent2>
      <a:accent3>
        <a:srgbClr val="FF9933"/>
      </a:accent3>
      <a:accent4>
        <a:srgbClr val="000000"/>
      </a:accent4>
      <a:accent5>
        <a:srgbClr val="FFFFFF"/>
      </a:accent5>
      <a:accent6>
        <a:srgbClr val="99FF33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Designs\Streifen.pot</Template>
  <TotalTime>0</TotalTime>
  <Words>706</Words>
  <Application>Microsoft Office PowerPoint</Application>
  <PresentationFormat>Bildschirmpräsentation (4:3)</PresentationFormat>
  <Paragraphs>139</Paragraphs>
  <Slides>18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Streifen</vt:lpstr>
      <vt:lpstr>Hinweis</vt:lpstr>
      <vt:lpstr>Leistungsbewertung  in der Übungsfirma</vt:lpstr>
      <vt:lpstr>Rechtliche Grundlage: Notenbildungsverordnung</vt:lpstr>
      <vt:lpstr>Grundlagen der Leistungsbewertung</vt:lpstr>
      <vt:lpstr>Elemente der schriftlichen Note (1)</vt:lpstr>
      <vt:lpstr>Arbeitsproben</vt:lpstr>
      <vt:lpstr>Beispiele themengleiche Arbeitsproben</vt:lpstr>
      <vt:lpstr>Beispiel individuelle Arbeitsprobe</vt:lpstr>
      <vt:lpstr>Beurteilungsbogen für eine individuelle Arbeitsprobe</vt:lpstr>
      <vt:lpstr>Elemente der schriftlichen Note (2)</vt:lpstr>
      <vt:lpstr>Tätigkeitsbericht als Bestandteil der Lernmappe</vt:lpstr>
      <vt:lpstr>Bewertungskriterien Lernmappe</vt:lpstr>
      <vt:lpstr>Bewertung der Lernmappe mit Excel</vt:lpstr>
      <vt:lpstr>Elemente der schriftlichen Note (3)</vt:lpstr>
      <vt:lpstr>Schwierigkeiten bei der Bewertung einzelner Leistungen in der Üfa</vt:lpstr>
      <vt:lpstr>Bewertung der mündlich-praktischen Leistung </vt:lpstr>
      <vt:lpstr>Bewertungskriterien und Leistungserwartungen festlegen</vt:lpstr>
      <vt:lpstr>Kompetenz – Kriterium - Indikator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Leistungsbewertung in der Übungsfirma</dc:title>
  <dc:creator>Sabine Schuh</dc:creator>
  <cp:lastModifiedBy>User1</cp:lastModifiedBy>
  <cp:revision>419</cp:revision>
  <cp:lastPrinted>2017-10-04T07:35:07Z</cp:lastPrinted>
  <dcterms:created xsi:type="dcterms:W3CDTF">2001-06-02T16:51:51Z</dcterms:created>
  <dcterms:modified xsi:type="dcterms:W3CDTF">2018-02-13T10:51:45Z</dcterms:modified>
</cp:coreProperties>
</file>